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7AA1F7-3359-4375-B130-013830C5E8D7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C6396F-F7DA-41D6-A36B-A9BD7BE8D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vicmiskovic@gmail.com" TargetMode="External"/><Relationship Id="rId2" Type="http://schemas.openxmlformats.org/officeDocument/2006/relationships/hyperlink" Target="mailto:petjelena7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876800" y="5638800"/>
            <a:ext cx="40386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x-none" sz="2400" b="1">
                <a:ln w="50800"/>
                <a:solidFill>
                  <a:schemeClr val="accent1"/>
                </a:solidFill>
              </a:rPr>
              <a:t> J</a:t>
            </a:r>
            <a:r>
              <a:rPr lang="sr-Latn-CS" sz="2400" b="1" dirty="0">
                <a:ln w="50800"/>
                <a:solidFill>
                  <a:schemeClr val="accent1"/>
                </a:solidFill>
              </a:rPr>
              <a:t>.</a:t>
            </a:r>
            <a:r>
              <a:rPr lang="x-none" sz="2400" b="1">
                <a:ln w="50800"/>
                <a:solidFill>
                  <a:schemeClr val="accent1"/>
                </a:solidFill>
              </a:rPr>
              <a:t> </a:t>
            </a:r>
            <a:r>
              <a:rPr lang="x-none" sz="2400" b="1" dirty="0">
                <a:ln w="50800"/>
                <a:solidFill>
                  <a:schemeClr val="accent1"/>
                </a:solidFill>
              </a:rPr>
              <a:t>Petričević</a:t>
            </a:r>
            <a:endParaRPr lang="en-US" sz="2400" b="1" dirty="0">
              <a:ln w="50800"/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295400"/>
            <a:ext cx="91440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PODEŠAVANJE  I  ISPITIVANJE  URE</a:t>
            </a:r>
            <a:r>
              <a:rPr lang="x-non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</a:t>
            </a:r>
            <a:r>
              <a:rPr lang="x-none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AJA U SISTEMU NAPAJANJA DIZEL MOTORA GORIVOM 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izel el vsc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371600"/>
            <a:ext cx="2286000" cy="4697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ounded Rectangle 3"/>
          <p:cNvSpPr/>
          <p:nvPr/>
        </p:nvSpPr>
        <p:spPr>
          <a:xfrm>
            <a:off x="2438400" y="152400"/>
            <a:ext cx="41910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x-none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izel element </a:t>
            </a:r>
            <a:endParaRPr lang="en-US" sz="4400" b="1" spc="150" dirty="0">
              <a:ln w="11430"/>
              <a:solidFill>
                <a:schemeClr val="accent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133600"/>
            <a:ext cx="5943600" cy="298543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x-none" sz="2000" b="1" dirty="0">
                <a:ln w="50800"/>
              </a:rPr>
              <a:t>K</a:t>
            </a:r>
            <a:r>
              <a:rPr lang="de-LI" sz="2000" b="1" dirty="0">
                <a:ln w="50800"/>
              </a:rPr>
              <a:t>lip dizel elementa </a:t>
            </a:r>
            <a:r>
              <a:rPr lang="de-LI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(23)</a:t>
            </a:r>
            <a:r>
              <a:rPr lang="x-none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2000" b="1" dirty="0">
                <a:ln w="50800"/>
              </a:rPr>
              <a:t>se kreće</a:t>
            </a:r>
            <a:r>
              <a:rPr lang="de-LI" sz="2000" b="1" dirty="0">
                <a:ln w="50800"/>
              </a:rPr>
              <a:t> u cilindar </a:t>
            </a:r>
            <a:r>
              <a:rPr lang="de-LI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(22) </a:t>
            </a:r>
            <a:r>
              <a:rPr lang="de-LI" sz="2000" b="1" dirty="0">
                <a:ln w="50800"/>
              </a:rPr>
              <a:t>kreće pravolini</a:t>
            </a:r>
            <a:r>
              <a:rPr lang="x-none" sz="2000" b="1" dirty="0">
                <a:ln w="50800"/>
              </a:rPr>
              <a:t>j</a:t>
            </a:r>
            <a:r>
              <a:rPr lang="de-LI" sz="2000" b="1" dirty="0">
                <a:ln w="50800"/>
              </a:rPr>
              <a:t>ski (gore</a:t>
            </a:r>
            <a:r>
              <a:rPr lang="x-none" sz="2000" b="1" dirty="0">
                <a:ln w="50800"/>
              </a:rPr>
              <a:t>-</a:t>
            </a:r>
            <a:r>
              <a:rPr lang="de-LI" sz="2000" b="1" dirty="0">
                <a:ln w="50800"/>
              </a:rPr>
              <a:t>dole), </a:t>
            </a:r>
            <a:r>
              <a:rPr lang="x-none" sz="2000" b="1" dirty="0">
                <a:ln w="50800"/>
              </a:rPr>
              <a:t> </a:t>
            </a:r>
            <a:r>
              <a:rPr lang="de-LI" sz="2000" b="1" dirty="0">
                <a:ln w="50800"/>
              </a:rPr>
              <a:t>a istovremeno se kreće i kružno za određen ugao. Pravolinijsko kretanje realizuje se zahvaljujući bregovima na bregastom vratilu pumpe visokog pritiska, a kretanje klipa dizel elementa u cilindru realizuje se pomoću zup</a:t>
            </a:r>
            <a:r>
              <a:rPr lang="x-none" sz="2000" b="1" dirty="0">
                <a:ln w="50800"/>
              </a:rPr>
              <a:t>č</a:t>
            </a:r>
            <a:r>
              <a:rPr lang="de-LI" sz="2000" b="1" dirty="0">
                <a:ln w="50800"/>
              </a:rPr>
              <a:t>aste poluge </a:t>
            </a:r>
            <a:r>
              <a:rPr lang="x-none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LI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</a:t>
            </a:r>
            <a:r>
              <a:rPr lang="de-LI" sz="2000" b="1" dirty="0">
                <a:ln w="50800"/>
              </a:rPr>
              <a:t>i zupčastog elementa </a:t>
            </a:r>
            <a:r>
              <a:rPr lang="de-LI" sz="2000" b="1" dirty="0">
                <a:ln w="5080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(10)</a:t>
            </a:r>
            <a:r>
              <a:rPr lang="x-none" sz="20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ln w="5080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LI" sz="2000" b="1" i="1" dirty="0">
                <a:ln w="50800"/>
                <a:solidFill>
                  <a:schemeClr val="bg1">
                    <a:shade val="50000"/>
                  </a:schemeClr>
                </a:solidFill>
              </a:rPr>
              <a:t> 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sc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1143000"/>
            <a:ext cx="6324600" cy="3933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ounded Rectangle 4"/>
          <p:cNvSpPr/>
          <p:nvPr/>
        </p:nvSpPr>
        <p:spPr>
          <a:xfrm>
            <a:off x="228600" y="228600"/>
            <a:ext cx="63246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36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rincip rada dizel elementa</a:t>
            </a:r>
            <a:endParaRPr lang="en-US" sz="3600" b="1" spc="150" dirty="0">
              <a:ln w="11430"/>
              <a:solidFill>
                <a:schemeClr val="accent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0" y="1752600"/>
            <a:ext cx="1905000" cy="1828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</a:t>
            </a:r>
            <a:r>
              <a:rPr lang="x-none" sz="2000" b="1" dirty="0"/>
              <a:t>rincip rada dizel elementa sa kosim kanalom</a:t>
            </a:r>
            <a:endParaRPr lang="en-US" sz="2000" b="1" dirty="0"/>
          </a:p>
        </p:txBody>
      </p:sp>
      <p:cxnSp>
        <p:nvCxnSpPr>
          <p:cNvPr id="9" name="Shape 8"/>
          <p:cNvCxnSpPr>
            <a:stCxn id="7" idx="2"/>
          </p:cNvCxnSpPr>
          <p:nvPr/>
        </p:nvCxnSpPr>
        <p:spPr>
          <a:xfrm rot="5400000">
            <a:off x="6877050" y="3333750"/>
            <a:ext cx="685800" cy="1181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28600" y="5257800"/>
            <a:ext cx="8686800" cy="1447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x-none" sz="2000" b="1" dirty="0">
              <a:solidFill>
                <a:schemeClr val="tx1"/>
              </a:solidFill>
            </a:endParaRPr>
          </a:p>
          <a:p>
            <a:r>
              <a:rPr lang="x-none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x-none" sz="2400" b="1" dirty="0">
                <a:solidFill>
                  <a:schemeClr val="tx1"/>
                </a:solidFill>
              </a:rPr>
              <a:t>-</a:t>
            </a:r>
            <a:r>
              <a:rPr lang="de-LI" sz="2400" b="1" dirty="0">
                <a:solidFill>
                  <a:schemeClr val="tx1"/>
                </a:solidFill>
              </a:rPr>
              <a:t>vertikalni</a:t>
            </a:r>
            <a:r>
              <a:rPr lang="x-none" sz="2400" b="1" dirty="0">
                <a:solidFill>
                  <a:schemeClr val="tx1"/>
                </a:solidFill>
              </a:rPr>
              <a:t> kanal </a:t>
            </a:r>
            <a:r>
              <a:rPr lang="x-none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</a:t>
            </a:r>
            <a:r>
              <a:rPr lang="x-none" sz="2400" b="1" dirty="0">
                <a:solidFill>
                  <a:schemeClr val="tx1"/>
                </a:solidFill>
              </a:rPr>
              <a:t>-</a:t>
            </a:r>
            <a:r>
              <a:rPr lang="de-LI" sz="2400" b="1" dirty="0">
                <a:solidFill>
                  <a:schemeClr val="tx1"/>
                </a:solidFill>
              </a:rPr>
              <a:t>kosi </a:t>
            </a:r>
            <a:r>
              <a:rPr lang="x-none" sz="2400" b="1" dirty="0">
                <a:solidFill>
                  <a:schemeClr val="tx1"/>
                </a:solidFill>
              </a:rPr>
              <a:t>kanal </a:t>
            </a:r>
            <a:r>
              <a:rPr lang="de-LI" sz="2400" b="1" dirty="0">
                <a:solidFill>
                  <a:schemeClr val="tx1"/>
                </a:solidFill>
              </a:rPr>
              <a:t> </a:t>
            </a:r>
            <a:r>
              <a:rPr lang="x-none" sz="2400" b="1" dirty="0">
                <a:solidFill>
                  <a:schemeClr val="accent1"/>
                </a:solidFill>
              </a:rPr>
              <a:t>E</a:t>
            </a:r>
            <a:r>
              <a:rPr lang="x-none" sz="2000" b="1" dirty="0">
                <a:solidFill>
                  <a:schemeClr val="tx1"/>
                </a:solidFill>
              </a:rPr>
              <a:t>-r</a:t>
            </a:r>
            <a:r>
              <a:rPr lang="de-LI" sz="2000" b="1" dirty="0">
                <a:solidFill>
                  <a:schemeClr val="tx1"/>
                </a:solidFill>
              </a:rPr>
              <a:t>adijalni </a:t>
            </a:r>
            <a:r>
              <a:rPr lang="x-none" sz="2000" b="1" dirty="0">
                <a:solidFill>
                  <a:schemeClr val="tx1"/>
                </a:solidFill>
              </a:rPr>
              <a:t> kanal</a:t>
            </a:r>
            <a:endParaRPr lang="x-none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LI" sz="2400" b="1" dirty="0"/>
              <a:t>Radijalni i vertikalni su spojeni pomo</a:t>
            </a:r>
            <a:r>
              <a:rPr lang="de-LI" sz="2000" b="1" dirty="0"/>
              <a:t>ć</a:t>
            </a:r>
            <a:r>
              <a:rPr lang="de-LI" sz="2400" b="1" dirty="0"/>
              <a:t>u kosog kanala. U zavisnosti od položaja ovih kanala prema otvorima u cilindru </a:t>
            </a:r>
            <a:r>
              <a:rPr lang="de-LI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LI" sz="2400" b="1" dirty="0">
                <a:solidFill>
                  <a:schemeClr val="accent1"/>
                </a:solidFill>
              </a:rPr>
              <a:t>A) </a:t>
            </a:r>
            <a:r>
              <a:rPr lang="de-LI" sz="2400" b="1" dirty="0"/>
              <a:t>i </a:t>
            </a:r>
            <a:r>
              <a:rPr lang="de-LI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</a:t>
            </a:r>
            <a:r>
              <a:rPr lang="x-none" sz="2400" b="1" dirty="0"/>
              <a:t> zavisi i</a:t>
            </a:r>
            <a:r>
              <a:rPr lang="de-LI" sz="2400" b="1" dirty="0"/>
              <a:t> koli</a:t>
            </a:r>
            <a:r>
              <a:rPr lang="de-LI" sz="2000" b="1" dirty="0"/>
              <a:t>č</a:t>
            </a:r>
            <a:r>
              <a:rPr lang="de-LI" sz="2400" b="1" dirty="0"/>
              <a:t>ina goriva ubrizgana u datom trenutku.</a:t>
            </a:r>
            <a:endParaRPr lang="en-US" sz="2400" b="1" dirty="0"/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x-none" b="1" dirty="0"/>
              <a:t>Dizel element radi tako što opruga gura klip iz gornje u donju mrtvu tačku a gorivo ulazi na horizontalni kanal i kosim kanalom odlazi u vertikalni kanal.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/>
              <a:t>H</a:t>
            </a:r>
            <a:r>
              <a:rPr lang="x-none" b="1" dirty="0"/>
              <a:t>orizontalni, kosi i vertikalni kanal su međusobno povezani a količina goriva u vertikalnom kanalu zavisi od ugla za</a:t>
            </a:r>
            <a:r>
              <a:rPr lang="en-US" b="1" dirty="0"/>
              <a:t>o</a:t>
            </a:r>
            <a:r>
              <a:rPr lang="x-none" b="1" dirty="0"/>
              <a:t>kretanja klipa u cilindru.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/>
              <a:t>B</a:t>
            </a:r>
            <a:r>
              <a:rPr lang="x-none" b="1" dirty="0"/>
              <a:t>regasto vratilo pumpe udara u donji dio klipa i pomjera klip iz DMT u GMT  ka vrhu cilindra i tako sabija gorivo u cilindru.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/>
              <a:t>G</a:t>
            </a:r>
            <a:r>
              <a:rPr lang="x-none" b="1" dirty="0"/>
              <a:t>orivo vrši pritisak na iglu i oprugu i kad pritisak savlada propusni ventil gorivo odlazi u cijev visokog </a:t>
            </a:r>
            <a:r>
              <a:rPr lang="x-none" b="1"/>
              <a:t>pritiska.</a:t>
            </a:r>
            <a:endParaRPr lang="sr-Latn-CS" b="1" dirty="0"/>
          </a:p>
          <a:p>
            <a:pPr algn="just">
              <a:buFont typeface="Wingdings" pitchFamily="2" charset="2"/>
              <a:buChar char="Ø"/>
            </a:pPr>
            <a:r>
              <a:rPr lang="en-US" b="1" dirty="0"/>
              <a:t>P</a:t>
            </a:r>
            <a:r>
              <a:rPr lang="x-none" b="1"/>
              <a:t>ritisak zavisi od konstrukcije motora, a količina goriva se reguliše za</a:t>
            </a:r>
            <a:r>
              <a:rPr lang="en-US" b="1" dirty="0"/>
              <a:t>o</a:t>
            </a:r>
            <a:r>
              <a:rPr lang="x-none" b="1"/>
              <a:t>kretanjem klipa pomoću zupčastog segmenta i zupčaste letve.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/>
              <a:t>L</a:t>
            </a:r>
            <a:r>
              <a:rPr lang="x-none" b="1"/>
              <a:t>etva je povezana sa papučicom gasa ili sa centrifugalnim regulatorom.  </a:t>
            </a:r>
            <a:endParaRPr lang="x-none" b="1" dirty="0"/>
          </a:p>
          <a:p>
            <a:pPr>
              <a:buNone/>
            </a:pPr>
            <a:r>
              <a:rPr lang="x-none" sz="2800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zzz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29400" y="1600200"/>
            <a:ext cx="220980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143000" y="304800"/>
            <a:ext cx="66294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x-none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rizgaljka (dizna)</a:t>
            </a:r>
            <a:endParaRPr lang="en-US" sz="4400" b="1" spc="150" dirty="0">
              <a:ln w="11430"/>
              <a:solidFill>
                <a:schemeClr val="accent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828800"/>
            <a:ext cx="6858000" cy="480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endParaRPr lang="x-none" sz="2400" b="1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x-none" sz="2400" b="1" dirty="0">
                <a:solidFill>
                  <a:schemeClr val="tx1"/>
                </a:solidFill>
              </a:rPr>
              <a:t>mještena je u glavi motora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x-none" sz="24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P</a:t>
            </a:r>
            <a:r>
              <a:rPr lang="x-none" sz="2400" b="1" dirty="0">
                <a:solidFill>
                  <a:schemeClr val="tx1"/>
                </a:solidFill>
              </a:rPr>
              <a:t>ovezuje glavu i cilindar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x-none" sz="2400" b="1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K</a:t>
            </a:r>
            <a:r>
              <a:rPr lang="x-none" sz="2400" b="1" dirty="0">
                <a:solidFill>
                  <a:schemeClr val="tx1"/>
                </a:solidFill>
              </a:rPr>
              <a:t>onstrukcija zavisi od napajanja gorivom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x-none" sz="2400" b="1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N</a:t>
            </a:r>
            <a:r>
              <a:rPr lang="x-none" sz="2400" b="1" dirty="0">
                <a:solidFill>
                  <a:schemeClr val="tx1"/>
                </a:solidFill>
              </a:rPr>
              <a:t>ajjednostavnija konstrukcija je ona koju napaja gorivom pumpa visokog pritiska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x-none" sz="2400" b="1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P</a:t>
            </a:r>
            <a:r>
              <a:rPr lang="x-none" sz="2400" b="1" dirty="0">
                <a:solidFill>
                  <a:schemeClr val="tx1"/>
                </a:solidFill>
              </a:rPr>
              <a:t>ritisci pod kojima se ubacuje gorivo su 150-200 Ba (ima brizgaljki koje prave pritisak i do 2000 Ba)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x-none" sz="2400" b="1" dirty="0">
              <a:solidFill>
                <a:schemeClr val="tx1"/>
              </a:solidFill>
            </a:endParaRPr>
          </a:p>
          <a:p>
            <a:pPr algn="ctr"/>
            <a:r>
              <a:rPr lang="x-none" sz="2800" b="1" dirty="0">
                <a:solidFill>
                  <a:schemeClr val="tx1"/>
                </a:solidFill>
              </a:rPr>
              <a:t> </a:t>
            </a:r>
            <a:r>
              <a:rPr lang="x-none" sz="2800" dirty="0">
                <a:solidFill>
                  <a:schemeClr val="tx1"/>
                </a:solidFill>
              </a:rPr>
              <a:t>Osnovno pravilo je da pritisak brizgaljki mora biti veći od pritiska u cilindru kada je klip u GMT.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x-non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153400" cy="45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x-none" dirty="0"/>
              <a:t> </a:t>
            </a:r>
            <a:r>
              <a:rPr lang="x-none" sz="2200" b="1" dirty="0"/>
              <a:t>Pumpa visokog pritiska šalje gorivo kroz dovodni kanal koji vrši pritisak na iglu brizgaljke</a:t>
            </a:r>
            <a:r>
              <a:rPr lang="en-US" sz="2200" b="1" dirty="0"/>
              <a:t>.</a:t>
            </a:r>
            <a:endParaRPr lang="x-none" sz="2200" b="1" dirty="0"/>
          </a:p>
          <a:p>
            <a:pPr algn="just">
              <a:buFont typeface="Wingdings" pitchFamily="2" charset="2"/>
              <a:buChar char="Ø"/>
            </a:pPr>
            <a:r>
              <a:rPr lang="x-none" sz="2200" b="1" dirty="0"/>
              <a:t> Kada pritisak dovoljno poraste i savlada zavojnu oprugu igla se podiže a gorivo u obliku magle ulazi u cilindar</a:t>
            </a:r>
            <a:r>
              <a:rPr lang="en-US" sz="2200" b="1" dirty="0"/>
              <a:t>.</a:t>
            </a:r>
            <a:endParaRPr lang="x-none" sz="2200" b="1" dirty="0"/>
          </a:p>
          <a:p>
            <a:pPr algn="just">
              <a:buFont typeface="Wingdings" pitchFamily="2" charset="2"/>
              <a:buChar char="Ø"/>
            </a:pPr>
            <a:r>
              <a:rPr lang="en-US" sz="2200" b="1" dirty="0"/>
              <a:t>U</a:t>
            </a:r>
            <a:r>
              <a:rPr lang="x-none" sz="2200" b="1" dirty="0"/>
              <a:t> zavisnosti od stepena kompresije koji se kreće od 1 do 14</a:t>
            </a:r>
            <a:r>
              <a:rPr lang="en-US" sz="2200" b="1" dirty="0"/>
              <a:t> </a:t>
            </a:r>
            <a:r>
              <a:rPr lang="x-none" sz="2200" b="1" dirty="0"/>
              <a:t>i od 1 do 22,</a:t>
            </a:r>
            <a:r>
              <a:rPr lang="en-US" sz="2200" b="1" dirty="0"/>
              <a:t> </a:t>
            </a:r>
            <a:r>
              <a:rPr lang="x-none" sz="2200" b="1" dirty="0"/>
              <a:t>temperatura sabijenog vazduha se kreće između 600 i 900 stepeni a pritisak do 150 </a:t>
            </a:r>
            <a:r>
              <a:rPr lang="x-none" sz="2200" b="1"/>
              <a:t>Ba.</a:t>
            </a:r>
            <a:endParaRPr lang="sr-Latn-CS" sz="2200" b="1" dirty="0"/>
          </a:p>
          <a:p>
            <a:pPr algn="just">
              <a:buNone/>
            </a:pPr>
            <a:endParaRPr lang="x-none" sz="2200" b="1" dirty="0"/>
          </a:p>
          <a:p>
            <a:pPr algn="just">
              <a:buNone/>
            </a:pPr>
            <a:r>
              <a:rPr lang="en-US" sz="2200" b="1" dirty="0"/>
              <a:t>M</a:t>
            </a:r>
            <a:r>
              <a:rPr lang="x-none" sz="2200" b="1"/>
              <a:t>otori sa direktnim ubrizgavanjem uglavnom nemaju grijač</a:t>
            </a:r>
            <a:r>
              <a:rPr lang="sr-Latn-CS" sz="2200" b="1" dirty="0"/>
              <a:t>, dok p</a:t>
            </a:r>
            <a:r>
              <a:rPr lang="x-none" sz="2200" b="1"/>
              <a:t>retkmorni motori obavezno imaju grijače za vazduh koji reaguju u hladnom motoru a pritisci ubrizgavanja su znatno manji</a:t>
            </a:r>
            <a:r>
              <a:rPr lang="en-US" sz="2200" b="1" dirty="0"/>
              <a:t>.</a:t>
            </a:r>
          </a:p>
          <a:p>
            <a:pPr>
              <a:buNone/>
            </a:pPr>
            <a:endParaRPr lang="x-none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57200"/>
            <a:ext cx="78486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44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rincip rada brizgaljke </a:t>
            </a:r>
            <a:endParaRPr lang="en-US" sz="4400" b="1" spc="150" dirty="0">
              <a:ln w="11430"/>
              <a:solidFill>
                <a:schemeClr val="accent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362200"/>
            <a:ext cx="8763000" cy="3657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sr-Latn-CS" sz="2800" b="1" dirty="0"/>
              <a:t>Konsultacije sa predmetnim nastavnicima su moguće na e-mail adrese</a:t>
            </a:r>
            <a:r>
              <a:rPr lang="sr-Cyrl-CS" sz="2800" b="1" dirty="0"/>
              <a:t>: </a:t>
            </a:r>
            <a:endParaRPr lang="en-US" sz="2800" dirty="0"/>
          </a:p>
          <a:p>
            <a:pPr lvl="0" algn="just"/>
            <a:r>
              <a:rPr lang="sr-Latn-CS" sz="2800" u="sng" dirty="0">
                <a:hlinkClick r:id="rId2"/>
              </a:rPr>
              <a:t>petjelena</a:t>
            </a:r>
            <a:r>
              <a:rPr lang="sr-Cyrl-CS" sz="2800" u="sng" dirty="0">
                <a:hlinkClick r:id="rId2"/>
              </a:rPr>
              <a:t>73@</a:t>
            </a:r>
            <a:r>
              <a:rPr lang="sr-Latn-CS" sz="2800" u="sng" dirty="0">
                <a:hlinkClick r:id="rId2"/>
              </a:rPr>
              <a:t>gmail</a:t>
            </a:r>
            <a:r>
              <a:rPr lang="sr-Cyrl-CS" sz="2800" u="sng" dirty="0">
                <a:hlinkClick r:id="rId2"/>
              </a:rPr>
              <a:t>.</a:t>
            </a:r>
            <a:r>
              <a:rPr lang="sr-Latn-CS" sz="2800" u="sng" dirty="0">
                <a:hlinkClick r:id="rId2"/>
              </a:rPr>
              <a:t>com</a:t>
            </a:r>
            <a:r>
              <a:rPr lang="sr-Latn-CS" sz="2800" u="sng" dirty="0"/>
              <a:t> </a:t>
            </a:r>
          </a:p>
          <a:p>
            <a:pPr algn="just"/>
            <a:r>
              <a:rPr lang="sr-Latn-CS" sz="2800" u="sng" dirty="0">
                <a:hlinkClick r:id="rId3"/>
              </a:rPr>
              <a:t>savicmiskovic@gmail.com</a:t>
            </a:r>
            <a:r>
              <a:rPr lang="sr-Latn-CS" sz="2800" u="sng" dirty="0"/>
              <a:t> </a:t>
            </a:r>
            <a:endParaRPr lang="en-US" sz="2800" dirty="0"/>
          </a:p>
          <a:p>
            <a:pPr lvl="0" algn="just">
              <a:buNone/>
            </a:pPr>
            <a:endParaRPr lang="en-US" sz="2800" dirty="0"/>
          </a:p>
          <a:p>
            <a:pPr algn="just">
              <a:buNone/>
            </a:pPr>
            <a:r>
              <a:rPr lang="sr-Latn-CS" sz="2800" dirty="0"/>
              <a:t> Prezentacije šaljite po prethodnom dogovoru. </a:t>
            </a:r>
          </a:p>
          <a:p>
            <a:pPr algn="just">
              <a:buNone/>
            </a:pPr>
            <a:r>
              <a:rPr lang="sr-Latn-CS" sz="2800" dirty="0"/>
              <a:t>Za sve nedoumice obratite se predmetnim nastavnicima.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609600"/>
            <a:ext cx="4191000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</a:t>
            </a:r>
            <a:r>
              <a:rPr lang="x-none" sz="54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RAJ </a:t>
            </a:r>
            <a:endParaRPr lang="en-US" sz="54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x-none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SADRŽAJ:</a:t>
            </a:r>
            <a:r>
              <a:rPr lang="x-none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610600" cy="44958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Sistem za dovod goriva kod 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izel motor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endParaRPr lang="x-none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umpa niskog pritiska</a:t>
            </a:r>
          </a:p>
          <a:p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umpa visokog pritiska</a:t>
            </a:r>
          </a:p>
          <a:p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izel element </a:t>
            </a:r>
          </a:p>
          <a:p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x-none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rizgaljka </a:t>
            </a:r>
          </a:p>
          <a:p>
            <a:endParaRPr lang="x-non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514600"/>
            <a:ext cx="3581400" cy="2895600"/>
          </a:xfrm>
        </p:spPr>
        <p:txBody>
          <a:bodyPr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</a:t>
            </a:r>
            <a:r>
              <a:rPr lang="x-none" sz="3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od </a:t>
            </a:r>
            <a:r>
              <a:rPr lang="en-US" sz="3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</a:t>
            </a:r>
            <a:r>
              <a:rPr lang="x-none" sz="31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izel motora gorivo se ubrizgava u cilindar pod visokim pritiskom</a:t>
            </a:r>
            <a:r>
              <a:rPr lang="x-none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endParaRPr lang="en-U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228600"/>
            <a:ext cx="8534400" cy="1447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 ZA DOVOD GORIVA KOD DIZEL  MOTORA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14800" y="1828800"/>
            <a:ext cx="4648200" cy="487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x-none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astav: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ezervoar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nstalacija za dovod goriva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ilter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umpa niskog pritiska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umpa visokog pritiska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x-none" sz="2800" b="1" spc="150" dirty="0">
                <a:ln w="11430"/>
                <a:solidFill>
                  <a:schemeClr val="accent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rizgaljka (dizna)</a:t>
            </a:r>
            <a:endParaRPr lang="en-US" sz="2800" b="1" spc="150" dirty="0">
              <a:ln w="11430"/>
              <a:solidFill>
                <a:schemeClr val="accent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zel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587" t="2305" r="3175"/>
          <a:stretch>
            <a:fillRect/>
          </a:stretch>
        </p:blipFill>
        <p:spPr>
          <a:xfrm>
            <a:off x="152400" y="152400"/>
            <a:ext cx="5181600" cy="3381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ounded Rectangle 5"/>
          <p:cNvSpPr/>
          <p:nvPr/>
        </p:nvSpPr>
        <p:spPr>
          <a:xfrm>
            <a:off x="152400" y="3657600"/>
            <a:ext cx="8839200" cy="297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accent1"/>
                </a:solidFill>
              </a:rPr>
              <a:t>1</a:t>
            </a:r>
            <a:r>
              <a:rPr lang="en-US" sz="2000" b="1" dirty="0">
                <a:solidFill>
                  <a:schemeClr val="accent1"/>
                </a:solidFill>
              </a:rPr>
              <a:t>) </a:t>
            </a:r>
            <a:r>
              <a:rPr lang="en-US" sz="1600" b="1" dirty="0" err="1">
                <a:solidFill>
                  <a:schemeClr val="tx1"/>
                </a:solidFill>
              </a:rPr>
              <a:t>bregasto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vratilo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pumpe</a:t>
            </a:r>
            <a:r>
              <a:rPr lang="en-US" sz="1600" b="1" dirty="0">
                <a:solidFill>
                  <a:schemeClr val="tx1"/>
                </a:solidFill>
              </a:rPr>
              <a:t> VP,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2)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valjkasti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podizač</a:t>
            </a:r>
            <a:r>
              <a:rPr lang="en-US" sz="1600" b="1" dirty="0">
                <a:solidFill>
                  <a:schemeClr val="tx1"/>
                </a:solidFill>
              </a:rPr>
              <a:t>,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3) </a:t>
            </a:r>
            <a:r>
              <a:rPr lang="en-US" sz="1600" b="1" dirty="0" err="1">
                <a:solidFill>
                  <a:schemeClr val="tx1"/>
                </a:solidFill>
              </a:rPr>
              <a:t>zavojna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opruga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4) </a:t>
            </a:r>
            <a:r>
              <a:rPr lang="en-US" sz="1600" b="1" dirty="0" err="1">
                <a:solidFill>
                  <a:schemeClr val="tx1"/>
                </a:solidFill>
              </a:rPr>
              <a:t>navrtka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regulisanje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regulatora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5) </a:t>
            </a:r>
            <a:r>
              <a:rPr lang="en-US" sz="1600" b="1" dirty="0" err="1">
                <a:solidFill>
                  <a:schemeClr val="tx1"/>
                </a:solidFill>
              </a:rPr>
              <a:t>centrifugalni</a:t>
            </a:r>
            <a:r>
              <a:rPr lang="en-US" sz="1600" b="1" dirty="0">
                <a:solidFill>
                  <a:schemeClr val="tx1"/>
                </a:solidFill>
              </a:rPr>
              <a:t> regulator</a:t>
            </a:r>
            <a:r>
              <a:rPr lang="x-none" sz="1600" b="1" dirty="0">
                <a:solidFill>
                  <a:schemeClr val="tx1"/>
                </a:solidFill>
              </a:rPr>
              <a:t>,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6) </a:t>
            </a:r>
            <a:r>
              <a:rPr lang="en-US" sz="1600" b="1" dirty="0" err="1">
                <a:solidFill>
                  <a:schemeClr val="tx1"/>
                </a:solidFill>
              </a:rPr>
              <a:t>poluga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podešavanje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broja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obrtaja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7) </a:t>
            </a:r>
            <a:r>
              <a:rPr lang="en-US" sz="1600" b="1" dirty="0" err="1">
                <a:solidFill>
                  <a:schemeClr val="tx1"/>
                </a:solidFill>
              </a:rPr>
              <a:t>otvor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sipanje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ulja</a:t>
            </a:r>
            <a:r>
              <a:rPr lang="en-US" sz="1600" b="1" dirty="0">
                <a:solidFill>
                  <a:schemeClr val="tx1"/>
                </a:solidFill>
              </a:rPr>
              <a:t>,</a:t>
            </a:r>
            <a:r>
              <a:rPr lang="en-US" sz="1600" b="1" dirty="0">
                <a:solidFill>
                  <a:schemeClr val="accent1"/>
                </a:solidFill>
              </a:rPr>
              <a:t> 8) </a:t>
            </a:r>
            <a:r>
              <a:rPr lang="en-US" sz="1600" b="1" dirty="0" err="1">
                <a:solidFill>
                  <a:schemeClr val="tx1"/>
                </a:solidFill>
              </a:rPr>
              <a:t>nastavak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reglažu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hoda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zupčaste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poluge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9) </a:t>
            </a:r>
            <a:r>
              <a:rPr lang="en-US" sz="1600" b="1" dirty="0" err="1">
                <a:solidFill>
                  <a:schemeClr val="tx1"/>
                </a:solidFill>
              </a:rPr>
              <a:t>regulacioni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tuljak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10) </a:t>
            </a:r>
            <a:r>
              <a:rPr lang="en-US" sz="1600" b="1" dirty="0" err="1">
                <a:solidFill>
                  <a:schemeClr val="tx1"/>
                </a:solidFill>
              </a:rPr>
              <a:t>zupčasti</a:t>
            </a:r>
            <a:r>
              <a:rPr lang="en-US" sz="1600" b="1" dirty="0">
                <a:solidFill>
                  <a:schemeClr val="tx1"/>
                </a:solidFill>
              </a:rPr>
              <a:t> segment ,</a:t>
            </a:r>
            <a:r>
              <a:rPr lang="sr-Latn-CS" sz="1600" b="1" dirty="0">
                <a:solidFill>
                  <a:schemeClr val="tx1"/>
                </a:solidFill>
              </a:rPr>
              <a:t>  </a:t>
            </a:r>
            <a:r>
              <a:rPr lang="en-US" sz="1600" b="1" dirty="0">
                <a:solidFill>
                  <a:schemeClr val="accent1"/>
                </a:solidFill>
              </a:rPr>
              <a:t>11) </a:t>
            </a:r>
            <a:r>
              <a:rPr lang="en-US" sz="1600" b="1" dirty="0" err="1">
                <a:solidFill>
                  <a:schemeClr val="tx1"/>
                </a:solidFill>
              </a:rPr>
              <a:t>zupčasta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poluga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12) </a:t>
            </a:r>
            <a:r>
              <a:rPr lang="en-US" sz="1600" b="1" dirty="0" err="1">
                <a:solidFill>
                  <a:schemeClr val="tx1"/>
                </a:solidFill>
              </a:rPr>
              <a:t>zaptivak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13) </a:t>
            </a:r>
            <a:r>
              <a:rPr lang="en-US" sz="1600" b="1" dirty="0" err="1">
                <a:solidFill>
                  <a:schemeClr val="tx1"/>
                </a:solidFill>
              </a:rPr>
              <a:t>propusni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ventil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14) </a:t>
            </a:r>
            <a:r>
              <a:rPr lang="en-US" sz="1600" b="1" dirty="0" err="1">
                <a:solidFill>
                  <a:schemeClr val="tx1"/>
                </a:solidFill>
              </a:rPr>
              <a:t>cijev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gorivo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15) </a:t>
            </a:r>
            <a:r>
              <a:rPr lang="en-US" sz="1600" b="1" dirty="0" err="1">
                <a:solidFill>
                  <a:schemeClr val="tx1"/>
                </a:solidFill>
              </a:rPr>
              <a:t>zavrtanj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ispuštanje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goriva</a:t>
            </a:r>
            <a:r>
              <a:rPr lang="en-US" sz="1600" b="1" dirty="0">
                <a:solidFill>
                  <a:schemeClr val="tx1"/>
                </a:solidFill>
              </a:rPr>
              <a:t>,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16) </a:t>
            </a:r>
            <a:r>
              <a:rPr lang="en-US" sz="1600" b="1" dirty="0" err="1">
                <a:solidFill>
                  <a:schemeClr val="tx1"/>
                </a:solidFill>
              </a:rPr>
              <a:t>graničnik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hoda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zupčaste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poluge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17) </a:t>
            </a:r>
            <a:r>
              <a:rPr lang="en-US" sz="1600" b="1" dirty="0" err="1">
                <a:solidFill>
                  <a:schemeClr val="tx1"/>
                </a:solidFill>
              </a:rPr>
              <a:t>ručica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pumpe</a:t>
            </a:r>
            <a:r>
              <a:rPr lang="en-US" sz="1600" b="1" dirty="0">
                <a:solidFill>
                  <a:schemeClr val="tx1"/>
                </a:solidFill>
              </a:rPr>
              <a:t> NP, </a:t>
            </a:r>
            <a:r>
              <a:rPr lang="en-US" sz="1600" b="1" dirty="0">
                <a:solidFill>
                  <a:schemeClr val="accent1"/>
                </a:solidFill>
              </a:rPr>
              <a:t>18) </a:t>
            </a:r>
            <a:r>
              <a:rPr lang="en-US" sz="1600" b="1" dirty="0" err="1">
                <a:solidFill>
                  <a:schemeClr val="tx1"/>
                </a:solidFill>
              </a:rPr>
              <a:t>mjesto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prirubnicu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bregastog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vratila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19) </a:t>
            </a:r>
            <a:r>
              <a:rPr lang="en-US" sz="1600" b="1" dirty="0" err="1">
                <a:solidFill>
                  <a:schemeClr val="tx1"/>
                </a:solidFill>
              </a:rPr>
              <a:t>mjerač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ulja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20) </a:t>
            </a:r>
            <a:r>
              <a:rPr lang="en-US" sz="1600" b="1" dirty="0" err="1">
                <a:solidFill>
                  <a:schemeClr val="tx1"/>
                </a:solidFill>
              </a:rPr>
              <a:t>pumpa</a:t>
            </a:r>
            <a:r>
              <a:rPr lang="en-US" sz="1600" b="1" dirty="0">
                <a:solidFill>
                  <a:schemeClr val="tx1"/>
                </a:solidFill>
              </a:rPr>
              <a:t> NP, </a:t>
            </a:r>
            <a:r>
              <a:rPr lang="en-US" sz="1600" b="1" dirty="0">
                <a:solidFill>
                  <a:schemeClr val="accent1"/>
                </a:solidFill>
              </a:rPr>
              <a:t>21) </a:t>
            </a:r>
            <a:r>
              <a:rPr lang="en-US" sz="1600" b="1" dirty="0" err="1">
                <a:solidFill>
                  <a:schemeClr val="tx1"/>
                </a:solidFill>
              </a:rPr>
              <a:t>čašica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filterom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22) </a:t>
            </a:r>
            <a:r>
              <a:rPr lang="en-US" sz="1600" b="1" dirty="0" err="1">
                <a:solidFill>
                  <a:schemeClr val="tx1"/>
                </a:solidFill>
              </a:rPr>
              <a:t>cilindar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elemenata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23) </a:t>
            </a:r>
            <a:r>
              <a:rPr lang="en-US" sz="1600" b="1" dirty="0" err="1">
                <a:solidFill>
                  <a:schemeClr val="tx1"/>
                </a:solidFill>
              </a:rPr>
              <a:t>klip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elemenata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24) </a:t>
            </a:r>
            <a:r>
              <a:rPr lang="en-US" sz="1600" b="1" dirty="0" err="1">
                <a:solidFill>
                  <a:schemeClr val="tx1"/>
                </a:solidFill>
              </a:rPr>
              <a:t>navrtke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regulisanje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zazora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izmedju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valjkastog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podizača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25) </a:t>
            </a:r>
            <a:r>
              <a:rPr lang="en-US" sz="1600" b="1" dirty="0" err="1">
                <a:solidFill>
                  <a:schemeClr val="tx1"/>
                </a:solidFill>
              </a:rPr>
              <a:t>cijev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dovod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goriva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iz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rezervoara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26) </a:t>
            </a:r>
            <a:r>
              <a:rPr lang="en-US" sz="1600" b="1" dirty="0" err="1">
                <a:solidFill>
                  <a:schemeClr val="tx1"/>
                </a:solidFill>
              </a:rPr>
              <a:t>cijev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gorivo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iz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pumpe</a:t>
            </a:r>
            <a:r>
              <a:rPr lang="en-US" sz="1600" b="1" dirty="0">
                <a:solidFill>
                  <a:schemeClr val="tx1"/>
                </a:solidFill>
              </a:rPr>
              <a:t> do </a:t>
            </a:r>
            <a:r>
              <a:rPr lang="en-US" sz="1600" b="1" dirty="0" err="1">
                <a:solidFill>
                  <a:schemeClr val="tx1"/>
                </a:solidFill>
              </a:rPr>
              <a:t>filtera</a:t>
            </a:r>
            <a:r>
              <a:rPr lang="en-US" sz="1600" b="1" dirty="0">
                <a:solidFill>
                  <a:schemeClr val="tx1"/>
                </a:solidFill>
              </a:rPr>
              <a:t>,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28) </a:t>
            </a:r>
            <a:r>
              <a:rPr lang="en-US" sz="1600" b="1" dirty="0" err="1">
                <a:solidFill>
                  <a:schemeClr val="tx1"/>
                </a:solidFill>
              </a:rPr>
              <a:t>prelivni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ventil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29) </a:t>
            </a:r>
            <a:r>
              <a:rPr lang="en-US" sz="1600" b="1" dirty="0" err="1">
                <a:solidFill>
                  <a:schemeClr val="tx1"/>
                </a:solidFill>
              </a:rPr>
              <a:t>kućište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filtera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30) </a:t>
            </a:r>
            <a:r>
              <a:rPr lang="en-US" sz="1600" b="1" dirty="0" err="1">
                <a:solidFill>
                  <a:schemeClr val="tx1"/>
                </a:solidFill>
              </a:rPr>
              <a:t>uložak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filtera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>
                <a:solidFill>
                  <a:schemeClr val="accent1"/>
                </a:solidFill>
              </a:rPr>
              <a:t>31) </a:t>
            </a:r>
            <a:r>
              <a:rPr lang="en-US" sz="1600" b="1" dirty="0" err="1">
                <a:solidFill>
                  <a:schemeClr val="tx1"/>
                </a:solidFill>
              </a:rPr>
              <a:t>cijev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za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dovod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goriva</a:t>
            </a:r>
            <a:r>
              <a:rPr lang="en-US" sz="1600" b="1" dirty="0">
                <a:solidFill>
                  <a:schemeClr val="tx1"/>
                </a:solidFill>
              </a:rPr>
              <a:t> u </a:t>
            </a:r>
            <a:r>
              <a:rPr lang="en-US" sz="1600" b="1" dirty="0" err="1">
                <a:solidFill>
                  <a:schemeClr val="tx1"/>
                </a:solidFill>
              </a:rPr>
              <a:t>pumpu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x-none" sz="1600" b="1" dirty="0">
                <a:solidFill>
                  <a:schemeClr val="tx1"/>
                </a:solidFill>
              </a:rPr>
              <a:t>VP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685800"/>
            <a:ext cx="3581400" cy="2819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x-none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000" b="1" spc="150" dirty="0">
                <a:ln w="11430"/>
                <a:solidFill>
                  <a:schemeClr val="accent1"/>
                </a:solidFill>
              </a:rPr>
              <a:t>Na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slici</a:t>
            </a:r>
            <a:r>
              <a:rPr lang="x-none" sz="2000" b="1" spc="150" dirty="0">
                <a:ln w="11430"/>
                <a:solidFill>
                  <a:schemeClr val="accent1"/>
                </a:solidFill>
              </a:rPr>
              <a:t> je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prikazan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sistem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za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napajanje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,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filtriranje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i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ubrizgavanje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(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pumpa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niskog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pritiska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, filter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za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Dizel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gorivo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,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pumpa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visokog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pritiska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i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 </a:t>
            </a:r>
            <a:r>
              <a:rPr lang="en-US" sz="2000" b="1" spc="150" dirty="0" err="1">
                <a:ln w="11430"/>
                <a:solidFill>
                  <a:schemeClr val="accent1"/>
                </a:solidFill>
              </a:rPr>
              <a:t>brizgaljk</a:t>
            </a:r>
            <a:r>
              <a:rPr lang="x-none" sz="2000" b="1" spc="150" dirty="0">
                <a:ln w="11430"/>
                <a:solidFill>
                  <a:schemeClr val="accent1"/>
                </a:solidFill>
              </a:rPr>
              <a:t>a</a:t>
            </a:r>
            <a:r>
              <a:rPr lang="en-US" sz="2000" b="1" spc="150" dirty="0">
                <a:ln w="11430"/>
                <a:solidFill>
                  <a:schemeClr val="accent1"/>
                </a:solidFill>
              </a:rPr>
              <a:t>).</a:t>
            </a:r>
          </a:p>
          <a:p>
            <a:pPr algn="ctr"/>
            <a:endParaRPr lang="en-US" sz="2400" b="1" spc="150" dirty="0">
              <a:ln w="11430"/>
              <a:solidFill>
                <a:srgbClr val="F8F8F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05800" cy="4572000"/>
          </a:xfrm>
        </p:spPr>
        <p:txBody>
          <a:bodyPr>
            <a:normAutofit fontScale="850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alazi se na pumpi visokog pritiska.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okre</a:t>
            </a:r>
            <a:r>
              <a:rPr lang="x-none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ć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 je bregasto vratilo pumpe visokog pritiska.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adatak joj je da dopremi gorivo iz rezervoara do pumpe visokog pritiska preko filtera.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ostoje klipne i membranske pumpe niskog pritiska.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koliko motor ne radi a potrebno je dopremiti gorivo do pumpe visokog pritiska koristi se ru</a:t>
            </a:r>
            <a:r>
              <a:rPr lang="x-none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č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 klipna pumpa tako što se odvrne vijak i ru</a:t>
            </a:r>
            <a:r>
              <a:rPr lang="x-none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č</a:t>
            </a:r>
            <a:r>
              <a:rPr lang="x-none" sz="3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no pumpa preko poluge i cilindra.</a:t>
            </a:r>
            <a:r>
              <a:rPr lang="x-none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x-non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x-non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304800"/>
            <a:ext cx="64770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</a:t>
            </a:r>
            <a:r>
              <a:rPr lang="x-none" sz="4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umpa niskog pritiska 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6324600" cy="47244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400" b="1" spc="150" dirty="0">
                <a:ln w="11430"/>
                <a:solidFill>
                  <a:schemeClr val="tx1"/>
                </a:solidFill>
              </a:rPr>
              <a:t>B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regasto vratilo pumpe visokog pritiska djeluje na ekscentar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preko klipnjače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i vođice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na klip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. </a:t>
            </a:r>
            <a:br>
              <a:rPr lang="x-none" sz="2400" b="1" spc="150" dirty="0">
                <a:ln w="11430"/>
                <a:solidFill>
                  <a:schemeClr val="tx1"/>
                </a:solidFill>
              </a:rPr>
            </a:br>
            <a:r>
              <a:rPr lang="x-none" sz="2400" b="1" spc="150" dirty="0">
                <a:ln w="11430"/>
                <a:solidFill>
                  <a:schemeClr val="tx1"/>
                </a:solidFill>
              </a:rPr>
              <a:t>Opruga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vraća klip u GMT, stvara podpritisak ispred klipa koji savladava oprugu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i otvara usisni ventil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te gorivo dolazi u prostor ispred klipa i puni prostor u cilindru.</a:t>
            </a:r>
            <a:br>
              <a:rPr lang="x-none" sz="2400" b="1" spc="150" dirty="0">
                <a:ln w="11430"/>
                <a:solidFill>
                  <a:schemeClr val="tx1"/>
                </a:solidFill>
              </a:rPr>
            </a:br>
            <a:r>
              <a:rPr lang="en-US" sz="2400" b="1" spc="150" dirty="0">
                <a:ln w="11430"/>
                <a:solidFill>
                  <a:schemeClr val="tx1"/>
                </a:solidFill>
              </a:rPr>
              <a:t>N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akon djelovanja ekscentra na polugu klip se kreće iz GMT u DMT istvara pritisak u cilindru koji zatvara usisni ventil,a otvara potisni ventil </a:t>
            </a:r>
            <a:r>
              <a:rPr lang="x-none" sz="24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x-none" sz="2400" b="1" spc="150" dirty="0">
                <a:ln w="11430"/>
                <a:solidFill>
                  <a:schemeClr val="tx1"/>
                </a:solidFill>
              </a:rPr>
              <a:t> i šalje gorivo u pumpu visokog pritiska.</a:t>
            </a:r>
            <a:br>
              <a:rPr lang="x-none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x-none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24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Content Placeholder 3" descr="pnp vsc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72200" y="2057400"/>
            <a:ext cx="2573482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228600" y="304800"/>
            <a:ext cx="80010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x-none" sz="3600" b="1" spc="150" dirty="0">
                <a:ln w="11430"/>
                <a:solidFill>
                  <a:schemeClr val="accent1"/>
                </a:solidFill>
              </a:rPr>
              <a:t>Princip rada pumpe niskog pritiska </a:t>
            </a:r>
            <a:endParaRPr lang="en-US" sz="3600" b="1" spc="150" dirty="0">
              <a:ln w="11430"/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5181600"/>
          </a:xfrm>
        </p:spPr>
        <p:txBody>
          <a:bodyPr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000" b="1" spc="150" dirty="0">
                <a:ln w="11430"/>
              </a:rPr>
              <a:t>I</a:t>
            </a:r>
            <a:r>
              <a:rPr lang="x-none" sz="3000" b="1" spc="150" dirty="0">
                <a:ln w="11430"/>
              </a:rPr>
              <a:t>ma zadatak da sabije gorivo na odre</a:t>
            </a:r>
            <a:r>
              <a:rPr lang="x-none" sz="2200" b="1" spc="150" dirty="0">
                <a:ln w="11430"/>
              </a:rPr>
              <a:t>đ</a:t>
            </a:r>
            <a:r>
              <a:rPr lang="x-none" sz="3000" b="1" spc="150" dirty="0">
                <a:ln w="11430"/>
              </a:rPr>
              <a:t>en pritisak u odre</a:t>
            </a:r>
            <a:r>
              <a:rPr lang="x-none" b="1" spc="150" dirty="0">
                <a:ln w="11430"/>
              </a:rPr>
              <a:t>đ</a:t>
            </a:r>
            <a:r>
              <a:rPr lang="x-none" sz="3000" b="1" spc="150" dirty="0">
                <a:ln w="11430"/>
              </a:rPr>
              <a:t>enom vremenu i po datom rasporedu šalje na brizgaljku koja ubacuje gorivo u cilindar.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b="1" spc="150" dirty="0">
                <a:ln w="11430"/>
              </a:rPr>
              <a:t>P</a:t>
            </a:r>
            <a:r>
              <a:rPr lang="x-none" sz="3000" b="1" spc="150" dirty="0">
                <a:ln w="11430"/>
              </a:rPr>
              <a:t>ostoje linijske i rotacione koje su više zastupljene u novije vrijeme.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b="1" spc="150" dirty="0">
                <a:ln w="11430"/>
              </a:rPr>
              <a:t>O</a:t>
            </a:r>
            <a:r>
              <a:rPr lang="x-none" sz="3000" b="1" spc="150" dirty="0">
                <a:ln w="11430"/>
              </a:rPr>
              <a:t>snovni dijelovi: - tijelo pumpe,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centrifugalni regulator,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bregasto vratilo,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</a:t>
            </a:r>
            <a:r>
              <a:rPr lang="en-US" sz="3000" b="1" spc="150" dirty="0">
                <a:ln w="11430"/>
              </a:rPr>
              <a:t>d</a:t>
            </a:r>
            <a:r>
              <a:rPr lang="x-none" sz="3000" b="1" spc="150" dirty="0">
                <a:ln w="11430"/>
              </a:rPr>
              <a:t>izel element, 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zup</a:t>
            </a:r>
            <a:r>
              <a:rPr lang="x-none" sz="2200" b="1" spc="150" dirty="0">
                <a:ln w="11430"/>
              </a:rPr>
              <a:t>č</a:t>
            </a:r>
            <a:r>
              <a:rPr lang="x-none" sz="3000" b="1" spc="150" dirty="0">
                <a:ln w="11430"/>
              </a:rPr>
              <a:t>asta poluga,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zup</a:t>
            </a:r>
            <a:r>
              <a:rPr lang="x-none" sz="2200" b="1" spc="150" dirty="0">
                <a:ln w="11430"/>
              </a:rPr>
              <a:t>č</a:t>
            </a:r>
            <a:r>
              <a:rPr lang="x-none" sz="3000" b="1" spc="150" dirty="0">
                <a:ln w="11430"/>
              </a:rPr>
              <a:t>asti segment i</a:t>
            </a:r>
          </a:p>
          <a:p>
            <a:pPr algn="just">
              <a:buNone/>
            </a:pPr>
            <a:r>
              <a:rPr lang="x-none" sz="3000" b="1" spc="150" dirty="0">
                <a:ln w="11430"/>
              </a:rPr>
              <a:t>                                 - cijevi visokog pritiska.</a:t>
            </a:r>
          </a:p>
          <a:p>
            <a:pPr>
              <a:buFont typeface="Wingdings" pitchFamily="2" charset="2"/>
              <a:buChar char="Ø"/>
            </a:pP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152400"/>
            <a:ext cx="82296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x-none" sz="4400" b="1" dirty="0">
                <a:ln w="50800"/>
                <a:solidFill>
                  <a:schemeClr val="accent1"/>
                </a:solidFill>
              </a:rPr>
              <a:t>Pumpa visokog pritiska </a:t>
            </a:r>
            <a:endParaRPr lang="en-US" sz="4400" b="1" dirty="0">
              <a:ln w="50800"/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457200"/>
            <a:ext cx="8534400" cy="3733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x-none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x-none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just"/>
            <a:r>
              <a:rPr lang="x-none" sz="2800" b="1" i="1" dirty="0">
                <a:ln w="50800"/>
                <a:solidFill>
                  <a:schemeClr val="accent1"/>
                </a:solidFill>
              </a:rPr>
              <a:t>Centrifugalni regulator </a:t>
            </a:r>
            <a:r>
              <a:rPr lang="x-none" sz="2800" b="1" dirty="0">
                <a:ln w="50800"/>
                <a:solidFill>
                  <a:schemeClr val="tx1"/>
                </a:solidFill>
              </a:rPr>
              <a:t>ima zadatak da pri maksimalnom broju obrtaja motora preko poluge i zup</a:t>
            </a:r>
            <a:r>
              <a:rPr lang="x-none" sz="2400" b="1" dirty="0">
                <a:ln w="50800"/>
                <a:solidFill>
                  <a:schemeClr val="tx1"/>
                </a:solidFill>
              </a:rPr>
              <a:t>č</a:t>
            </a:r>
            <a:r>
              <a:rPr lang="x-none" sz="2800" b="1" dirty="0">
                <a:ln w="50800"/>
                <a:solidFill>
                  <a:schemeClr val="tx1"/>
                </a:solidFill>
              </a:rPr>
              <a:t>aste letve za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o</a:t>
            </a:r>
            <a:r>
              <a:rPr lang="x-none" sz="2800" b="1" dirty="0">
                <a:ln w="50800"/>
                <a:solidFill>
                  <a:schemeClr val="tx1"/>
                </a:solidFill>
              </a:rPr>
              <a:t>kre</a:t>
            </a:r>
            <a:r>
              <a:rPr lang="x-none" sz="2000" b="1" dirty="0">
                <a:ln w="50800"/>
                <a:solidFill>
                  <a:schemeClr val="tx1"/>
                </a:solidFill>
              </a:rPr>
              <a:t>ć</a:t>
            </a:r>
            <a:r>
              <a:rPr lang="x-none" sz="2800" b="1" dirty="0">
                <a:ln w="50800"/>
                <a:solidFill>
                  <a:schemeClr val="tx1"/>
                </a:solidFill>
              </a:rPr>
              <a:t>e klip u dizel elementu i tako smanjuje koli</a:t>
            </a:r>
            <a:r>
              <a:rPr lang="x-none" sz="2400" b="1" dirty="0">
                <a:ln w="50800"/>
                <a:solidFill>
                  <a:schemeClr val="tx1"/>
                </a:solidFill>
              </a:rPr>
              <a:t>č</a:t>
            </a:r>
            <a:r>
              <a:rPr lang="x-none" sz="2800" b="1" dirty="0">
                <a:ln w="50800"/>
                <a:solidFill>
                  <a:schemeClr val="tx1"/>
                </a:solidFill>
              </a:rPr>
              <a:t>inu goriva, a time i broj obrtaja motora.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Prema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principu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rada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regulatora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postoje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dva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konstruktivna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resenja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: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centrifugalni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i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pneumatski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Pneumatski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se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uglavnom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ugrađuje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na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manje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motore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namijenjene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za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putnička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vozila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i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ln w="50800"/>
                <a:solidFill>
                  <a:schemeClr val="tx1"/>
                </a:solidFill>
              </a:rPr>
              <a:t>traktore</a:t>
            </a:r>
            <a:r>
              <a:rPr lang="en-US" sz="2800" b="1" dirty="0">
                <a:ln w="50800"/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 </a:t>
            </a:r>
          </a:p>
          <a:p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4419600"/>
            <a:ext cx="8610600" cy="19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x-none" sz="2800" b="1" i="1" spc="150" dirty="0">
                <a:ln w="11430"/>
                <a:solidFill>
                  <a:schemeClr val="accent1"/>
                </a:solidFill>
              </a:rPr>
              <a:t>Dizel element </a:t>
            </a:r>
            <a:r>
              <a:rPr lang="x-none" sz="28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je osnovni dio pumpe visokog pritiska i sastoji se od zup</a:t>
            </a:r>
            <a:r>
              <a:rPr lang="x-none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č</a:t>
            </a:r>
            <a:r>
              <a:rPr lang="x-none" sz="28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aste letve, zup</a:t>
            </a:r>
            <a:r>
              <a:rPr lang="x-none" sz="24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č</a:t>
            </a:r>
            <a:r>
              <a:rPr lang="x-none" sz="28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astog elementa propusnog ventila cilindra, otvora za dovod goriva, vertikalnog i kosog kanala.</a:t>
            </a:r>
            <a:r>
              <a:rPr lang="x-none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endParaRPr lang="en-US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2400"/>
            <a:ext cx="80772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solidFill>
                  <a:schemeClr val="accent1"/>
                </a:solidFill>
              </a:rPr>
              <a:t>P</a:t>
            </a:r>
            <a:r>
              <a:rPr lang="x-none" sz="4400" b="1" dirty="0">
                <a:ln w="50800"/>
                <a:solidFill>
                  <a:schemeClr val="accent1"/>
                </a:solidFill>
              </a:rPr>
              <a:t>rincip rada pumpe visokog pritiska </a:t>
            </a:r>
            <a:endParaRPr lang="en-US" sz="4400" b="1" dirty="0">
              <a:ln w="50800"/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419600"/>
            <a:ext cx="9144000" cy="2590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Pomjeranjem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klipa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pravolinijski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cilindru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potiskuje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prethodno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usisano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gorivo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vrši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pritisak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propusni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otvara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gorivo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pritiskom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odlazi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cijev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visokog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pritiska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Obzirom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gorivo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nalazi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odgovarajucim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pritiskom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dolazi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brizgaljku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kroz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odgovarajući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gorivo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ubrizgava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prostor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sagorjevanje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brizgaljku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dospije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veća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količina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goriva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vraća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preko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cijevi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Obično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pomoću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cijevi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brizgaljke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međusobno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spojene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spc="15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dizel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587" t="2305" r="3175"/>
          <a:stretch>
            <a:fillRect/>
          </a:stretch>
        </p:blipFill>
        <p:spPr>
          <a:xfrm>
            <a:off x="4876800" y="1371600"/>
            <a:ext cx="4267200" cy="2847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ed Rectangle 6"/>
          <p:cNvSpPr/>
          <p:nvPr/>
        </p:nvSpPr>
        <p:spPr>
          <a:xfrm>
            <a:off x="228600" y="1143000"/>
            <a:ext cx="46482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vrijeme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okretanja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bregastog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vratila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preko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odgovarajuće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prirubnice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uslovljeno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obrtanje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bregastog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vratila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pumpe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Zbog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okretanja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bregastog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vratila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pumpe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dolazi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pomjeranja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podizača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podizač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djeluje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klip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primoravajući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kreće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pravolinijski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cilindru</a:t>
            </a:r>
            <a:r>
              <a:rPr lang="x-none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spc="15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prema</a:t>
            </a:r>
            <a:r>
              <a:rPr lang="en-US" sz="2000" b="1" spc="15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GMT. </a:t>
            </a:r>
            <a:endParaRPr lang="en-US" b="1" spc="15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753</TotalTime>
  <Words>1305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Cambria</vt:lpstr>
      <vt:lpstr>Franklin Gothic Book</vt:lpstr>
      <vt:lpstr>Perpetua</vt:lpstr>
      <vt:lpstr>Wingdings</vt:lpstr>
      <vt:lpstr>Wingdings 2</vt:lpstr>
      <vt:lpstr>Equity</vt:lpstr>
      <vt:lpstr>PowerPoint Presentation</vt:lpstr>
      <vt:lpstr>SADRŽAJ: </vt:lpstr>
      <vt:lpstr>PowerPoint Presentation</vt:lpstr>
      <vt:lpstr>PowerPoint Presentation</vt:lpstr>
      <vt:lpstr>PowerPoint Presentation</vt:lpstr>
      <vt:lpstr>Bregasto vratilo pumpe visokog pritiska djeluje na ekscentar 1 preko klipnjače 2 i vođice 3 na klip 5.  Opruga 4 vraća klip u GMT, stvara podpritisak ispred klipa koji savladava oprugu 10 i otvara usisni ventil 9 te gorivo dolazi u prostor ispred klipa i puni prostor u cilindru. Nakon djelovanja ekscentra na polugu klip se kreće iz GMT u DMT istvara pritisak u cilindru koji zatvara usisni ventil,a otvara potisni ventil 8 i šalje gorivo u pumpu visokog pritiska.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Podešavanje i ispitivanje uređaja u sistemu napajanja dizel motora gorivom</dc:title>
  <dc:creator>X</dc:creator>
  <cp:lastModifiedBy>Korisnik</cp:lastModifiedBy>
  <cp:revision>33</cp:revision>
  <dcterms:created xsi:type="dcterms:W3CDTF">2020-04-05T12:15:30Z</dcterms:created>
  <dcterms:modified xsi:type="dcterms:W3CDTF">2021-04-13T12:32:52Z</dcterms:modified>
</cp:coreProperties>
</file>